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4"/>
  </p:sldMasterIdLst>
  <p:notesMasterIdLst>
    <p:notesMasterId r:id="rId7"/>
  </p:notesMasterIdLst>
  <p:sldIdLst>
    <p:sldId id="256" r:id="rId5"/>
    <p:sldId id="297" r:id="rId6"/>
  </p:sldIdLst>
  <p:sldSz cx="14630400" cy="8229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1pPr>
    <a:lvl2pPr marL="6531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2pPr>
    <a:lvl3pPr marL="13062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3pPr>
    <a:lvl4pPr marL="195933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4pPr>
    <a:lvl5pPr marL="26124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5pPr>
    <a:lvl6pPr marL="326555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6pPr>
    <a:lvl7pPr marL="391866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7pPr>
    <a:lvl8pPr marL="4571771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8pPr>
    <a:lvl9pPr marL="5224882" algn="l" defTabSz="65311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D40294-3B8C-19BF-D149-8A4901AACAFC}" v="8" dt="2025-07-23T21:53:56.9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5"/>
    <p:restoredTop sz="94363"/>
  </p:normalViewPr>
  <p:slideViewPr>
    <p:cSldViewPr snapToGrid="0" snapToObjects="1">
      <p:cViewPr varScale="1">
        <p:scale>
          <a:sx n="85" d="100"/>
          <a:sy n="85" d="100"/>
        </p:scale>
        <p:origin x="52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0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 Ma (He/Him)" userId="S::fma@babson.edu::7fbd1224-aa88-486f-9fde-d693139443d9" providerId="AD" clId="Web-{FBF79546-E51D-B173-4061-7F3734FD6BDB}"/>
    <pc:docChg chg="mod">
      <pc:chgData name="Francis Ma (He/Him)" userId="S::fma@babson.edu::7fbd1224-aa88-486f-9fde-d693139443d9" providerId="AD" clId="Web-{FBF79546-E51D-B173-4061-7F3734FD6BDB}" dt="2024-10-18T16:51:16.167" v="0" actId="33475"/>
      <pc:docMkLst>
        <pc:docMk/>
      </pc:docMkLst>
    </pc:docChg>
  </pc:docChgLst>
  <pc:docChgLst>
    <pc:chgData name="Cheryl Robock" userId="S::crobock@babson.edu::32ba5d19-c0fb-4417-9f3e-9ae04e9e70f4" providerId="AD" clId="Web-{C3D40294-3B8C-19BF-D149-8A4901AACAFC}"/>
    <pc:docChg chg="modSld">
      <pc:chgData name="Cheryl Robock" userId="S::crobock@babson.edu::32ba5d19-c0fb-4417-9f3e-9ae04e9e70f4" providerId="AD" clId="Web-{C3D40294-3B8C-19BF-D149-8A4901AACAFC}" dt="2025-07-23T21:53:56.918" v="7" actId="20577"/>
      <pc:docMkLst>
        <pc:docMk/>
      </pc:docMkLst>
      <pc:sldChg chg="modSp">
        <pc:chgData name="Cheryl Robock" userId="S::crobock@babson.edu::32ba5d19-c0fb-4417-9f3e-9ae04e9e70f4" providerId="AD" clId="Web-{C3D40294-3B8C-19BF-D149-8A4901AACAFC}" dt="2025-07-23T21:53:56.918" v="7" actId="20577"/>
        <pc:sldMkLst>
          <pc:docMk/>
          <pc:sldMk cId="1250787689" sldId="297"/>
        </pc:sldMkLst>
        <pc:spChg chg="mod">
          <ac:chgData name="Cheryl Robock" userId="S::crobock@babson.edu::32ba5d19-c0fb-4417-9f3e-9ae04e9e70f4" providerId="AD" clId="Web-{C3D40294-3B8C-19BF-D149-8A4901AACAFC}" dt="2025-07-23T21:53:56.918" v="7" actId="20577"/>
          <ac:spMkLst>
            <pc:docMk/>
            <pc:sldMk cId="1250787689" sldId="297"/>
            <ac:spMk id="9" creationId="{F1E036D9-7E4C-2244-9E29-A1A04E46DD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E83C0-4DC2-9C46-B304-66F1B8E0D5B9}" type="datetimeFigureOut">
              <a:rPr lang="en-US" smtClean="0"/>
              <a:t>2/18/26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4471-1546-A848-8B64-8BA25D3C3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46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62A5DF8-DA1E-ED4C-9A65-15E90501A2D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155448"/>
            <a:ext cx="14273784" cy="7909560"/>
          </a:xfrm>
          <a:custGeom>
            <a:avLst/>
            <a:gdLst>
              <a:gd name="connsiteX0" fmla="*/ 0 w 14333996"/>
              <a:gd name="connsiteY0" fmla="*/ 0 h 7908634"/>
              <a:gd name="connsiteX1" fmla="*/ 14333996 w 14333996"/>
              <a:gd name="connsiteY1" fmla="*/ 0 h 7908634"/>
              <a:gd name="connsiteX2" fmla="*/ 14333996 w 14333996"/>
              <a:gd name="connsiteY2" fmla="*/ 7096748 h 7908634"/>
              <a:gd name="connsiteX3" fmla="*/ 13522063 w 14333996"/>
              <a:gd name="connsiteY3" fmla="*/ 7908634 h 7908634"/>
              <a:gd name="connsiteX4" fmla="*/ 0 w 14333996"/>
              <a:gd name="connsiteY4" fmla="*/ 7908634 h 790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3996" h="7908634">
                <a:moveTo>
                  <a:pt x="0" y="0"/>
                </a:moveTo>
                <a:lnTo>
                  <a:pt x="14333996" y="0"/>
                </a:lnTo>
                <a:lnTo>
                  <a:pt x="14333996" y="7096748"/>
                </a:lnTo>
                <a:lnTo>
                  <a:pt x="13522063" y="7908634"/>
                </a:lnTo>
                <a:lnTo>
                  <a:pt x="0" y="7908634"/>
                </a:lnTo>
                <a:close/>
              </a:path>
            </a:pathLst>
          </a:custGeom>
        </p:spPr>
      </p:pic>
      <p:sp>
        <p:nvSpPr>
          <p:cNvPr id="4" name="Snip Single Corner Rectangle 3">
            <a:extLst>
              <a:ext uri="{FF2B5EF4-FFF2-40B4-BE49-F238E27FC236}">
                <a16:creationId xmlns:a16="http://schemas.microsoft.com/office/drawing/2014/main" id="{0E415699-478D-2341-9DC4-D071207763ED}"/>
              </a:ext>
            </a:extLst>
          </p:cNvPr>
          <p:cNvSpPr/>
          <p:nvPr userDrawn="1"/>
        </p:nvSpPr>
        <p:spPr>
          <a:xfrm rot="5400000">
            <a:off x="3365000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288B07E-0A9C-6F4F-A153-33CA3A37C9D2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5F41F6A-4753-E542-B3C6-70E291AAF6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5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 userDrawn="1">
          <p15:clr>
            <a:srgbClr val="FBAE40"/>
          </p15:clr>
        </p15:guide>
        <p15:guide id="2" pos="8554" userDrawn="1">
          <p15:clr>
            <a:srgbClr val="FBAE40"/>
          </p15:clr>
        </p15:guide>
        <p15:guide id="3" orient="horz" pos="234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62A5DF8-DA1E-ED4C-9A65-15E90501A2D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86" y="155448"/>
            <a:ext cx="14264640" cy="7909560"/>
          </a:xfrm>
          <a:custGeom>
            <a:avLst/>
            <a:gdLst>
              <a:gd name="connsiteX0" fmla="*/ 0 w 14333996"/>
              <a:gd name="connsiteY0" fmla="*/ 0 h 7908634"/>
              <a:gd name="connsiteX1" fmla="*/ 14333996 w 14333996"/>
              <a:gd name="connsiteY1" fmla="*/ 0 h 7908634"/>
              <a:gd name="connsiteX2" fmla="*/ 14333996 w 14333996"/>
              <a:gd name="connsiteY2" fmla="*/ 7096748 h 7908634"/>
              <a:gd name="connsiteX3" fmla="*/ 13522063 w 14333996"/>
              <a:gd name="connsiteY3" fmla="*/ 7908634 h 7908634"/>
              <a:gd name="connsiteX4" fmla="*/ 0 w 14333996"/>
              <a:gd name="connsiteY4" fmla="*/ 7908634 h 7908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3996" h="7908634">
                <a:moveTo>
                  <a:pt x="0" y="0"/>
                </a:moveTo>
                <a:lnTo>
                  <a:pt x="14333996" y="0"/>
                </a:lnTo>
                <a:lnTo>
                  <a:pt x="14333996" y="7096748"/>
                </a:lnTo>
                <a:lnTo>
                  <a:pt x="13522063" y="7908634"/>
                </a:lnTo>
                <a:lnTo>
                  <a:pt x="0" y="7908634"/>
                </a:lnTo>
                <a:close/>
              </a:path>
            </a:pathLst>
          </a:custGeom>
        </p:spPr>
      </p:pic>
      <p:sp>
        <p:nvSpPr>
          <p:cNvPr id="4" name="Snip Single Corner Rectangle 3">
            <a:extLst>
              <a:ext uri="{FF2B5EF4-FFF2-40B4-BE49-F238E27FC236}">
                <a16:creationId xmlns:a16="http://schemas.microsoft.com/office/drawing/2014/main" id="{0E415699-478D-2341-9DC4-D071207763ED}"/>
              </a:ext>
            </a:extLst>
          </p:cNvPr>
          <p:cNvSpPr/>
          <p:nvPr userDrawn="1"/>
        </p:nvSpPr>
        <p:spPr>
          <a:xfrm rot="5400000">
            <a:off x="3359198" y="-3026664"/>
            <a:ext cx="7909560" cy="14273784"/>
          </a:xfrm>
          <a:custGeom>
            <a:avLst/>
            <a:gdLst>
              <a:gd name="connsiteX0" fmla="*/ 0 w 8029006"/>
              <a:gd name="connsiteY0" fmla="*/ 0 h 14273786"/>
              <a:gd name="connsiteX1" fmla="*/ 669081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29826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29006"/>
              <a:gd name="connsiteY0" fmla="*/ 0 h 14273786"/>
              <a:gd name="connsiteX1" fmla="*/ 7239452 w 8029006"/>
              <a:gd name="connsiteY1" fmla="*/ 0 h 14273786"/>
              <a:gd name="connsiteX2" fmla="*/ 8029006 w 8029006"/>
              <a:gd name="connsiteY2" fmla="*/ 1338194 h 14273786"/>
              <a:gd name="connsiteX3" fmla="*/ 8029006 w 8029006"/>
              <a:gd name="connsiteY3" fmla="*/ 14273786 h 14273786"/>
              <a:gd name="connsiteX4" fmla="*/ 0 w 8029006"/>
              <a:gd name="connsiteY4" fmla="*/ 14273786 h 14273786"/>
              <a:gd name="connsiteX5" fmla="*/ 0 w 8029006"/>
              <a:gd name="connsiteY5" fmla="*/ 0 h 14273786"/>
              <a:gd name="connsiteX0" fmla="*/ 0 w 8038631"/>
              <a:gd name="connsiteY0" fmla="*/ 0 h 14273786"/>
              <a:gd name="connsiteX1" fmla="*/ 7239452 w 8038631"/>
              <a:gd name="connsiteY1" fmla="*/ 0 h 14273786"/>
              <a:gd name="connsiteX2" fmla="*/ 8038631 w 8038631"/>
              <a:gd name="connsiteY2" fmla="*/ 808804 h 14273786"/>
              <a:gd name="connsiteX3" fmla="*/ 8029006 w 8038631"/>
              <a:gd name="connsiteY3" fmla="*/ 14273786 h 14273786"/>
              <a:gd name="connsiteX4" fmla="*/ 0 w 8038631"/>
              <a:gd name="connsiteY4" fmla="*/ 14273786 h 14273786"/>
              <a:gd name="connsiteX5" fmla="*/ 0 w 8038631"/>
              <a:gd name="connsiteY5" fmla="*/ 0 h 14273786"/>
              <a:gd name="connsiteX0" fmla="*/ 0 w 8029058"/>
              <a:gd name="connsiteY0" fmla="*/ 0 h 14273786"/>
              <a:gd name="connsiteX1" fmla="*/ 7239452 w 8029058"/>
              <a:gd name="connsiteY1" fmla="*/ 0 h 14273786"/>
              <a:gd name="connsiteX2" fmla="*/ 7890353 w 8029058"/>
              <a:gd name="connsiteY2" fmla="*/ 818687 h 14273786"/>
              <a:gd name="connsiteX3" fmla="*/ 8029006 w 8029058"/>
              <a:gd name="connsiteY3" fmla="*/ 14273786 h 14273786"/>
              <a:gd name="connsiteX4" fmla="*/ 0 w 8029058"/>
              <a:gd name="connsiteY4" fmla="*/ 14273786 h 14273786"/>
              <a:gd name="connsiteX5" fmla="*/ 0 w 8029058"/>
              <a:gd name="connsiteY5" fmla="*/ 0 h 14273786"/>
              <a:gd name="connsiteX0" fmla="*/ 0 w 8029903"/>
              <a:gd name="connsiteY0" fmla="*/ 0 h 14273786"/>
              <a:gd name="connsiteX1" fmla="*/ 7239452 w 8029903"/>
              <a:gd name="connsiteY1" fmla="*/ 0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125773 w 8029903"/>
              <a:gd name="connsiteY1" fmla="*/ 2471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0 h 14273786"/>
              <a:gd name="connsiteX1" fmla="*/ 7214745 w 8029903"/>
              <a:gd name="connsiteY1" fmla="*/ 9882 h 14273786"/>
              <a:gd name="connsiteX2" fmla="*/ 8028749 w 8029903"/>
              <a:gd name="connsiteY2" fmla="*/ 803859 h 14273786"/>
              <a:gd name="connsiteX3" fmla="*/ 8029006 w 8029903"/>
              <a:gd name="connsiteY3" fmla="*/ 14273786 h 14273786"/>
              <a:gd name="connsiteX4" fmla="*/ 0 w 8029903"/>
              <a:gd name="connsiteY4" fmla="*/ 14273786 h 14273786"/>
              <a:gd name="connsiteX5" fmla="*/ 0 w 8029903"/>
              <a:gd name="connsiteY5" fmla="*/ 0 h 14273786"/>
              <a:gd name="connsiteX0" fmla="*/ 0 w 8029903"/>
              <a:gd name="connsiteY0" fmla="*/ 6 h 14273792"/>
              <a:gd name="connsiteX1" fmla="*/ 7209805 w 8029903"/>
              <a:gd name="connsiteY1" fmla="*/ 0 h 14273792"/>
              <a:gd name="connsiteX2" fmla="*/ 8028749 w 8029903"/>
              <a:gd name="connsiteY2" fmla="*/ 803865 h 14273792"/>
              <a:gd name="connsiteX3" fmla="*/ 8029006 w 8029903"/>
              <a:gd name="connsiteY3" fmla="*/ 14273792 h 14273792"/>
              <a:gd name="connsiteX4" fmla="*/ 0 w 8029903"/>
              <a:gd name="connsiteY4" fmla="*/ 14273792 h 14273792"/>
              <a:gd name="connsiteX5" fmla="*/ 0 w 8029903"/>
              <a:gd name="connsiteY5" fmla="*/ 6 h 142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29903" h="14273792">
                <a:moveTo>
                  <a:pt x="0" y="6"/>
                </a:moveTo>
                <a:lnTo>
                  <a:pt x="7209805" y="0"/>
                </a:lnTo>
                <a:lnTo>
                  <a:pt x="8028749" y="803865"/>
                </a:lnTo>
                <a:cubicBezTo>
                  <a:pt x="8025541" y="5292192"/>
                  <a:pt x="8032214" y="9785465"/>
                  <a:pt x="8029006" y="14273792"/>
                </a:cubicBezTo>
                <a:lnTo>
                  <a:pt x="0" y="14273792"/>
                </a:lnTo>
                <a:lnTo>
                  <a:pt x="0" y="6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288B07E-0A9C-6F4F-A153-33CA3A37C9D2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097280" y="5084609"/>
            <a:ext cx="12435840" cy="1800224"/>
          </a:xfrm>
          <a:prstGeom prst="rect">
            <a:avLst/>
          </a:prstGeom>
        </p:spPr>
        <p:txBody>
          <a:bodyPr lIns="130622" tIns="65311" rIns="130622" bIns="65311" anchor="t"/>
          <a:lstStyle>
            <a:lvl1pPr marL="0" indent="0" algn="ctr">
              <a:buNone/>
              <a:defRPr sz="4800" b="1">
                <a:solidFill>
                  <a:srgbClr val="FFFFFF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5F41F6A-4753-E542-B3C6-70E291AAF6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2690" y="7609153"/>
            <a:ext cx="1183005" cy="13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11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62">
          <p15:clr>
            <a:srgbClr val="FBAE40"/>
          </p15:clr>
        </p15:guide>
        <p15:guide id="2" pos="8554">
          <p15:clr>
            <a:srgbClr val="FBAE40"/>
          </p15:clr>
        </p15:guide>
        <p15:guide id="3" orient="horz" pos="234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3881253" y="7627938"/>
            <a:ext cx="45507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B60A43CA-4A63-431E-B0E8-063014A99C9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75" r:id="rId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100" b="1" i="0" kern="1200" cap="all">
          <a:solidFill>
            <a:schemeClr val="tx1"/>
          </a:solidFill>
          <a:latin typeface="Arial Narrow"/>
          <a:ea typeface="ＭＳ Ｐゴシック" charset="0"/>
          <a:cs typeface="Arial Narrow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5pPr>
      <a:lvl6pPr marL="653110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6pPr>
      <a:lvl7pPr marL="1306220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7pPr>
      <a:lvl8pPr marL="1959331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8pPr>
      <a:lvl9pPr marL="2612441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489833" indent="-48983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6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061304" indent="-4081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4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63277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228588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938996" indent="-32655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59210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5" userDrawn="1">
          <p15:clr>
            <a:srgbClr val="F26B43"/>
          </p15:clr>
        </p15:guide>
        <p15:guide id="2" pos="8804" userDrawn="1">
          <p15:clr>
            <a:srgbClr val="F26B43"/>
          </p15:clr>
        </p15:guide>
        <p15:guide id="3" pos="4608" userDrawn="1">
          <p15:clr>
            <a:srgbClr val="F26B43"/>
          </p15:clr>
        </p15:guide>
        <p15:guide id="4" orient="horz" pos="4565" userDrawn="1">
          <p15:clr>
            <a:srgbClr val="F26B43"/>
          </p15:clr>
        </p15:guide>
        <p15:guide id="5" orient="horz" pos="9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abson.edu/academics/centers-and-institutes/the-arthur-m-blank-center-for-entrepreneurship/thought-leadership/" TargetMode="External"/><Relationship Id="rId3" Type="http://schemas.openxmlformats.org/officeDocument/2006/relationships/hyperlink" Target="https://www.babson.edu/admission/undergraduate-school/" TargetMode="External"/><Relationship Id="rId7" Type="http://schemas.openxmlformats.org/officeDocument/2006/relationships/hyperlink" Target="https://www.babson.edu/academics/faculty/" TargetMode="External"/><Relationship Id="rId2" Type="http://schemas.openxmlformats.org/officeDocument/2006/relationships/hyperlink" Target="https://www.babson.edu/academics/arthur-m-blank-school-for-entrepreneurial-leadership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abson.edu/academics/executive-education/" TargetMode="External"/><Relationship Id="rId5" Type="http://schemas.openxmlformats.org/officeDocument/2006/relationships/hyperlink" Target="https://www.babson.edu/academics/babson-academy/" TargetMode="External"/><Relationship Id="rId4" Type="http://schemas.openxmlformats.org/officeDocument/2006/relationships/hyperlink" Target="https://www.babson.edu/admission/graduate-school/" TargetMode="External"/><Relationship Id="rId9" Type="http://schemas.openxmlformats.org/officeDocument/2006/relationships/hyperlink" Target="http://babsonglobal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097279" y="765110"/>
            <a:ext cx="12761595" cy="6119723"/>
          </a:xfrm>
        </p:spPr>
        <p:txBody>
          <a:bodyPr/>
          <a:lstStyle/>
          <a:p>
            <a:pPr algn="l"/>
            <a:r>
              <a:rPr lang="en-US" sz="3600" dirty="0"/>
              <a:t>About Babson College</a:t>
            </a:r>
          </a:p>
          <a:p>
            <a:pPr algn="l"/>
            <a:endParaRPr lang="en-US" sz="3600" dirty="0"/>
          </a:p>
          <a:p>
            <a:pPr algn="l"/>
            <a:r>
              <a:rPr lang="en-US" sz="2800" b="0" dirty="0"/>
              <a:t>Babson College is the educator, convener, and thought leader for Entrepreneurship of All Kinds</a:t>
            </a:r>
            <a:r>
              <a:rPr lang="en-US" sz="2000" b="0" baseline="30000" dirty="0"/>
              <a:t>®</a:t>
            </a:r>
            <a:r>
              <a:rPr lang="en-US" sz="2800" b="0" dirty="0"/>
              <a:t>. </a:t>
            </a:r>
            <a:br>
              <a:rPr lang="en-US" sz="2800" b="0" dirty="0"/>
            </a:br>
            <a:r>
              <a:rPr lang="en-US" sz="2800" b="0" dirty="0"/>
              <a:t>	</a:t>
            </a:r>
          </a:p>
          <a:p>
            <a:pPr algn="l"/>
            <a:r>
              <a:rPr lang="en-US" sz="2800" b="0" dirty="0"/>
              <a:t>We shape the entrepreneurial leaders our world needs most: those with strong functional knowledge and the skills and vision to navigate change, accommodate ambiguity, surmount complexity, and motivate teams in a common purpose to create sustainable economic and social value in organizations of all types and sizes. </a:t>
            </a:r>
          </a:p>
          <a:p>
            <a:pPr algn="l"/>
            <a:endParaRPr lang="en-US" sz="2800" b="0" dirty="0"/>
          </a:p>
          <a:p>
            <a:pPr algn="l"/>
            <a:r>
              <a:rPr lang="en-US" sz="2800" b="0" dirty="0"/>
              <a:t>A global leader in entrepreneurship education, Babson offers undergraduate, graduate, and professional and executive education programs, as well as partnership opportunities.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1172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EE32162-71CF-B84D-95E0-CBF5AB1CB7B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1097280" y="629646"/>
            <a:ext cx="12581398" cy="992253"/>
          </a:xfrm>
        </p:spPr>
        <p:txBody>
          <a:bodyPr/>
          <a:lstStyle/>
          <a:p>
            <a:pPr algn="l"/>
            <a:r>
              <a:rPr lang="en-US" sz="3600" dirty="0"/>
              <a:t>Babson College distinguishes itself with: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1E036D9-7E4C-2244-9E29-A1A04E46DD7B}"/>
              </a:ext>
            </a:extLst>
          </p:cNvPr>
          <p:cNvSpPr txBox="1">
            <a:spLocks/>
          </p:cNvSpPr>
          <p:nvPr/>
        </p:nvSpPr>
        <p:spPr>
          <a:xfrm>
            <a:off x="1123048" y="1621899"/>
            <a:ext cx="13064439" cy="5083151"/>
          </a:xfrm>
          <a:prstGeom prst="rect">
            <a:avLst/>
          </a:prstGeom>
        </p:spPr>
        <p:txBody>
          <a:bodyPr lIns="130622" tIns="65311" rIns="130622" bIns="65311" numCol="2" spcCol="228600" anchor="t"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800" b="1" kern="1200">
                <a:solidFill>
                  <a:srgbClr val="FFFFFF"/>
                </a:solidFill>
                <a:latin typeface="+mn-lt"/>
                <a:ea typeface="ＭＳ Ｐゴシック" charset="0"/>
                <a:cs typeface="+mn-cs"/>
              </a:defRPr>
            </a:lvl1pPr>
            <a:lvl2pPr marL="65311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6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30622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959331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612441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265551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18661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771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224882" indent="0" algn="l" defTabSz="130622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0" dirty="0">
                <a:latin typeface="Arial Narrow" panose="020B0604020202020204" pitchFamily="34" charset="0"/>
                <a:cs typeface="Arial Narrow" panose="020B0604020202020204" pitchFamily="34" charset="0"/>
              </a:rPr>
              <a:t>The </a:t>
            </a:r>
            <a:r>
              <a:rPr lang="en-US" sz="2100" dirty="0">
                <a:latin typeface="Arial Narrow" panose="020B0604020202020204" pitchFamily="34" charset="0"/>
                <a:cs typeface="Arial Narrow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Arthur M. Blank School for Entrepreneurial Leadership </a:t>
            </a:r>
            <a:r>
              <a:rPr lang="en-US" sz="2100" b="0" dirty="0">
                <a:latin typeface="Arial Narrow" panose="020B0604020202020204" pitchFamily="34" charset="0"/>
                <a:cs typeface="Arial Narrow" panose="020B0604020202020204" pitchFamily="34" charset="0"/>
              </a:rPr>
              <a:t>creates opportunities for the entire Babson community to lead change, solve global problems, and create sustainable value across business and society through learning, teaching, research, and engagement in entrepreneurial practice.</a:t>
            </a:r>
          </a:p>
          <a:p>
            <a:pPr algn="l"/>
            <a:endParaRPr lang="en-US" sz="500" b="0" dirty="0"/>
          </a:p>
          <a:p>
            <a:pPr algn="l"/>
            <a:r>
              <a:rPr lang="en-US" sz="2100" b="0" dirty="0"/>
              <a:t>An </a:t>
            </a:r>
            <a:r>
              <a:rPr lang="en-US" sz="21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Undergraduate School</a:t>
            </a:r>
            <a:r>
              <a:rPr lang="en-US" sz="2100" dirty="0"/>
              <a:t> </a:t>
            </a:r>
            <a:r>
              <a:rPr lang="en-US" sz="2100" b="0" dirty="0"/>
              <a:t>that provides a top-flight </a:t>
            </a:r>
            <a:br>
              <a:rPr lang="en-US" sz="2100" b="0" dirty="0"/>
            </a:br>
            <a:r>
              <a:rPr lang="en-US" sz="2100" b="0" dirty="0"/>
              <a:t>business education blending innovative, integrated and applied business and liberal arts programs with curricular </a:t>
            </a:r>
            <a:br>
              <a:rPr lang="en-US" sz="2100" b="0" dirty="0"/>
            </a:br>
            <a:r>
              <a:rPr lang="en-US" sz="2100" b="0" dirty="0"/>
              <a:t>and cocurricular learning experiences.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b="0" dirty="0"/>
              <a:t>The </a:t>
            </a:r>
            <a:r>
              <a:rPr lang="en-US" sz="21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F.W. Olin Graduate School of Business</a:t>
            </a:r>
            <a:r>
              <a:rPr lang="en-US" sz="2100" b="0" dirty="0"/>
              <a:t>, that grants </a:t>
            </a:r>
            <a:br>
              <a:rPr lang="en-US" sz="2100" b="0" dirty="0"/>
            </a:br>
            <a:r>
              <a:rPr lang="en-US" sz="2100" b="0" dirty="0"/>
              <a:t>highly ranked MBA, MS  and Doctorate degrees, as well as Certificates.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Babson Academy</a:t>
            </a:r>
            <a:r>
              <a:rPr lang="en-US" sz="2100" b="0" dirty="0"/>
              <a:t>, which offers an extensive portfolio </a:t>
            </a:r>
            <a:br>
              <a:rPr lang="en-US" sz="2100" b="0" dirty="0"/>
            </a:br>
            <a:r>
              <a:rPr lang="en-US" sz="2100" b="0" dirty="0"/>
              <a:t>of student, faculty, and university development programs </a:t>
            </a:r>
            <a:br>
              <a:rPr lang="en-US" sz="2100" b="0" dirty="0"/>
            </a:br>
            <a:r>
              <a:rPr lang="en-US" sz="2100" b="0" dirty="0"/>
              <a:t>around entrepreneurship education.</a:t>
            </a:r>
          </a:p>
          <a:p>
            <a:pPr algn="l"/>
            <a:r>
              <a:rPr lang="en-US" sz="2100" dirty="0">
                <a:ea typeface="ＭＳ Ｐゴシック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Professional and Executive Education</a:t>
            </a:r>
            <a:r>
              <a:rPr lang="en-US" sz="2100" dirty="0">
                <a:ea typeface="ＭＳ Ｐゴシック"/>
              </a:rPr>
              <a:t> </a:t>
            </a:r>
            <a:r>
              <a:rPr lang="en-US" sz="2100" b="0" dirty="0">
                <a:ea typeface="ＭＳ Ｐゴシック"/>
              </a:rPr>
              <a:t>for professionals looking to grow in today’s rapidly evolving business environment.</a:t>
            </a:r>
            <a:endParaRPr lang="en-US" sz="2100" b="0" dirty="0">
              <a:ea typeface="ＭＳ Ｐゴシック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World-class faculty</a:t>
            </a:r>
            <a:r>
              <a:rPr lang="en-US" sz="2100" dirty="0"/>
              <a:t> </a:t>
            </a:r>
            <a:r>
              <a:rPr lang="en-US" sz="2100" b="0" dirty="0"/>
              <a:t>with real-world experience—87% of our </a:t>
            </a:r>
            <a:br>
              <a:rPr lang="en-US" sz="2100" b="0" dirty="0"/>
            </a:br>
            <a:r>
              <a:rPr lang="en-US" sz="2100" b="0" dirty="0"/>
              <a:t>full-time faculty hold a doctoral degree or its equivalent, and are accomplished entrepreneurs, executives, scholars, authors, researchers, poets, and artists.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ea typeface="ＭＳ Ｐゴシック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Global research projects</a:t>
            </a:r>
            <a:r>
              <a:rPr lang="en-US" sz="2100" dirty="0">
                <a:ea typeface="ＭＳ Ｐゴシック"/>
              </a:rPr>
              <a:t> </a:t>
            </a:r>
            <a:r>
              <a:rPr lang="en-US" sz="2100" b="0" dirty="0">
                <a:ea typeface="ＭＳ Ｐゴシック"/>
              </a:rPr>
              <a:t>that are used as key benchmarking indicators by a number of distinguished regional, national, and supranational authorities around the world.</a:t>
            </a:r>
          </a:p>
          <a:p>
            <a:pPr algn="l"/>
            <a:endParaRPr lang="en-US" sz="800" b="0" dirty="0"/>
          </a:p>
          <a:p>
            <a:pPr algn="l"/>
            <a:r>
              <a:rPr lang="en-US" sz="2100" dirty="0">
                <a:hlinkClick r:id="rId9" tooltip="Visit babsonglobal.or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Babson Global</a:t>
            </a:r>
            <a:r>
              <a:rPr lang="en-US" sz="2100" dirty="0"/>
              <a:t> </a:t>
            </a:r>
            <a:r>
              <a:rPr lang="en-US" sz="2100" b="0" dirty="0"/>
              <a:t>which works with corporate, university, government, and foundation partners to advance entrepreneurship education. and Entrepreneurial Thought </a:t>
            </a:r>
            <a:br>
              <a:rPr lang="en-US" sz="2100" b="0" dirty="0"/>
            </a:br>
            <a:r>
              <a:rPr lang="en-US" sz="2100" b="0" dirty="0"/>
              <a:t>and Action</a:t>
            </a:r>
            <a:r>
              <a:rPr lang="en-US" sz="2100" b="0" baseline="30000" dirty="0"/>
              <a:t>®</a:t>
            </a:r>
            <a:r>
              <a:rPr lang="en-US" sz="2100" b="0" dirty="0"/>
              <a:t> worldwide.</a:t>
            </a:r>
          </a:p>
        </p:txBody>
      </p:sp>
    </p:spTree>
    <p:extLst>
      <p:ext uri="{BB962C8B-B14F-4D97-AF65-F5344CB8AC3E}">
        <p14:creationId xmlns:p14="http://schemas.microsoft.com/office/powerpoint/2010/main" val="12507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bson-PPT-Theme-2015_Wide-Screen_2">
  <a:themeElements>
    <a:clrScheme name="Babson Theme">
      <a:dk1>
        <a:srgbClr val="006643"/>
      </a:dk1>
      <a:lt1>
        <a:srgbClr val="EDE8C4"/>
      </a:lt1>
      <a:dk2>
        <a:srgbClr val="005172"/>
      </a:dk2>
      <a:lt2>
        <a:srgbClr val="DAD7CB"/>
      </a:lt2>
      <a:accent1>
        <a:srgbClr val="5BBBB7"/>
      </a:accent1>
      <a:accent2>
        <a:srgbClr val="9EB28F"/>
      </a:accent2>
      <a:accent3>
        <a:srgbClr val="6C6F70"/>
      </a:accent3>
      <a:accent4>
        <a:srgbClr val="DDD055"/>
      </a:accent4>
      <a:accent5>
        <a:srgbClr val="C7D28A"/>
      </a:accent5>
      <a:accent6>
        <a:srgbClr val="69923A"/>
      </a:accent6>
      <a:hlink>
        <a:srgbClr val="69923A"/>
      </a:hlink>
      <a:folHlink>
        <a:srgbClr val="005172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DD1993315DF544ACAC607675A9CD53" ma:contentTypeVersion="18" ma:contentTypeDescription="Create a new document." ma:contentTypeScope="" ma:versionID="9a8e8f1fc6bdfdcbe208596411d11275">
  <xsd:schema xmlns:xsd="http://www.w3.org/2001/XMLSchema" xmlns:xs="http://www.w3.org/2001/XMLSchema" xmlns:p="http://schemas.microsoft.com/office/2006/metadata/properties" xmlns:ns2="cb0d536e-33af-4b2d-b3f2-99be9124d6ff" xmlns:ns3="20e7b102-43ac-4b5b-a3b1-2ba434372576" targetNamespace="http://schemas.microsoft.com/office/2006/metadata/properties" ma:root="true" ma:fieldsID="ac7a7a4fb161ec347b89616016d25d2a" ns2:_="" ns3:_="">
    <xsd:import namespace="cb0d536e-33af-4b2d-b3f2-99be9124d6ff"/>
    <xsd:import namespace="20e7b102-43ac-4b5b-a3b1-2ba434372576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d536e-33af-4b2d-b3f2-99be9124d6f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4d11a269-f252-4136-a0bb-53bf6f97ecb1}" ma:internalName="TaxCatchAll" ma:showField="CatchAllData" ma:web="cb0d536e-33af-4b2d-b3f2-99be9124d6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7b102-43ac-4b5b-a3b1-2ba4343725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a75bd9a-a96f-479a-871f-3d826d6e26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b0d536e-33af-4b2d-b3f2-99be9124d6ff" xsi:nil="true"/>
    <lcf76f155ced4ddcb4097134ff3c332f xmlns="20e7b102-43ac-4b5b-a3b1-2ba434372576">
      <Terms xmlns="http://schemas.microsoft.com/office/infopath/2007/PartnerControls"/>
    </lcf76f155ced4ddcb4097134ff3c332f>
    <SharedWithUsers xmlns="cb0d536e-33af-4b2d-b3f2-99be9124d6ff">
      <UserInfo>
        <DisplayName>Patricia Parent</DisplayName>
        <AccountId>155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A3A777-434D-4066-B011-1176D563E7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0d536e-33af-4b2d-b3f2-99be9124d6ff"/>
    <ds:schemaRef ds:uri="20e7b102-43ac-4b5b-a3b1-2ba4343725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9FF741-1D56-4DA5-A169-73AD5E77EE24}">
  <ds:schemaRefs>
    <ds:schemaRef ds:uri="http://schemas.microsoft.com/office/2006/metadata/properties"/>
    <ds:schemaRef ds:uri="http://schemas.microsoft.com/office/infopath/2007/PartnerControls"/>
    <ds:schemaRef ds:uri="cb0d536e-33af-4b2d-b3f2-99be9124d6ff"/>
    <ds:schemaRef ds:uri="20e7b102-43ac-4b5b-a3b1-2ba434372576"/>
  </ds:schemaRefs>
</ds:datastoreItem>
</file>

<file path=customXml/itemProps3.xml><?xml version="1.0" encoding="utf-8"?>
<ds:datastoreItem xmlns:ds="http://schemas.openxmlformats.org/officeDocument/2006/customXml" ds:itemID="{B1917A8B-B171-4E8A-805D-191C8F7F63B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Babson-PPT-Theme-2015_Wide-Screen_2</Template>
  <TotalTime>2329</TotalTime>
  <Words>340</Words>
  <Application>Microsoft Macintosh PowerPoint</Application>
  <PresentationFormat>Custom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Arial Narrow</vt:lpstr>
      <vt:lpstr>Calibri</vt:lpstr>
      <vt:lpstr>Babson-PPT-Theme-2015_Wide-Screen_2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Cheryl Robock</cp:lastModifiedBy>
  <cp:revision>118</cp:revision>
  <cp:lastPrinted>2020-03-04T10:07:47Z</cp:lastPrinted>
  <dcterms:created xsi:type="dcterms:W3CDTF">2020-02-25T14:57:24Z</dcterms:created>
  <dcterms:modified xsi:type="dcterms:W3CDTF">2026-02-18T21:30:23Z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0x01010014DD1993315DF544ACAC607675A9CD53</vt:lpwstr>
  </property>
  <property fmtid="{D5CDD505-2E9C-101B-9397-08002B2CF9AE}" pid="3" name="MediaServiceImageTags">
    <vt:lpwstr/>
  </property>
  <property fmtid="{D5CDD505-2E9C-101B-9397-08002B2CF9AE}" pid="4" name="MSIP_Label_8b306a34-4f90-403b-9fff-d1d3d6603342_Enabled">
    <vt:lpwstr>true</vt:lpwstr>
  </property>
  <property fmtid="{D5CDD505-2E9C-101B-9397-08002B2CF9AE}" pid="5" name="MSIP_Label_8b306a34-4f90-403b-9fff-d1d3d6603342_SetDate">
    <vt:lpwstr>2024-10-18T16:51:16Z</vt:lpwstr>
  </property>
  <property fmtid="{D5CDD505-2E9C-101B-9397-08002B2CF9AE}" pid="6" name="MSIP_Label_8b306a34-4f90-403b-9fff-d1d3d6603342_Method">
    <vt:lpwstr>Standard</vt:lpwstr>
  </property>
  <property fmtid="{D5CDD505-2E9C-101B-9397-08002B2CF9AE}" pid="7" name="MSIP_Label_8b306a34-4f90-403b-9fff-d1d3d6603342_Name">
    <vt:lpwstr>General</vt:lpwstr>
  </property>
  <property fmtid="{D5CDD505-2E9C-101B-9397-08002B2CF9AE}" pid="8" name="MSIP_Label_8b306a34-4f90-403b-9fff-d1d3d6603342_SiteId">
    <vt:lpwstr>e83d2ad7-3bcd-4d5c-9d6c-6ffa1a4434bf</vt:lpwstr>
  </property>
  <property fmtid="{D5CDD505-2E9C-101B-9397-08002B2CF9AE}" pid="9" name="MSIP_Label_8b306a34-4f90-403b-9fff-d1d3d6603342_ActionId">
    <vt:lpwstr>f699146d-0884-4f13-a33e-f7abf28e3b36</vt:lpwstr>
  </property>
  <property fmtid="{D5CDD505-2E9C-101B-9397-08002B2CF9AE}" pid="10" name="MSIP_Label_8b306a34-4f90-403b-9fff-d1d3d6603342_ContentBits">
    <vt:lpwstr>0</vt:lpwstr>
  </property>
</Properties>
</file>